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79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29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45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04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3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91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17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68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76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54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76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7BE4ED-AA7E-4414-BC76-A27E06A5B89D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93BB47-C4BA-4544-B8CE-905C006A550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7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37259" y="1434737"/>
            <a:ext cx="8915399" cy="2262781"/>
          </a:xfrm>
        </p:spPr>
        <p:txBody>
          <a:bodyPr/>
          <a:lstStyle/>
          <a:p>
            <a:r>
              <a:rPr lang="de-DE" sz="8000" dirty="0"/>
              <a:t>Österreich</a:t>
            </a:r>
            <a:r>
              <a:rPr lang="de-DE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rgbClr val="0070C0"/>
                </a:solidFill>
              </a:rPr>
              <a:t>Land der Berge </a:t>
            </a:r>
          </a:p>
        </p:txBody>
      </p:sp>
    </p:spTree>
    <p:extLst>
      <p:ext uri="{BB962C8B-B14F-4D97-AF65-F5344CB8AC3E}">
        <p14:creationId xmlns:p14="http://schemas.microsoft.com/office/powerpoint/2010/main" val="111942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9" y="299137"/>
            <a:ext cx="6454699" cy="367315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65507" y="631608"/>
            <a:ext cx="3979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000" b="1" dirty="0">
                <a:solidFill>
                  <a:srgbClr val="0070C0"/>
                </a:solidFill>
              </a:rPr>
              <a:t>Österreich liegt in Zentral in Europa</a:t>
            </a:r>
          </a:p>
          <a:p>
            <a:pPr marL="342900" indent="-342900">
              <a:buFont typeface="+mj-lt"/>
              <a:buAutoNum type="arabicPeriod"/>
            </a:pPr>
            <a:endParaRPr lang="de-DE" sz="20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1" dirty="0">
                <a:solidFill>
                  <a:srgbClr val="0070C0"/>
                </a:solidFill>
              </a:rPr>
              <a:t>8 Nachbarländer</a:t>
            </a:r>
          </a:p>
          <a:p>
            <a:pPr marL="342900" indent="-342900">
              <a:buFont typeface="+mj-lt"/>
              <a:buAutoNum type="arabicPeriod"/>
            </a:pPr>
            <a:endParaRPr lang="de-DE" sz="20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1" dirty="0">
                <a:solidFill>
                  <a:srgbClr val="0070C0"/>
                </a:solidFill>
              </a:rPr>
              <a:t>Die Flagge ist  Rot- Weiß - Rot</a:t>
            </a:r>
          </a:p>
          <a:p>
            <a:pPr marL="342900" indent="-342900">
              <a:buFont typeface="+mj-lt"/>
              <a:buAutoNum type="arabicPeriod"/>
            </a:pPr>
            <a:endParaRPr lang="de-DE" sz="20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4"/>
            </a:pPr>
            <a:r>
              <a:rPr lang="de-DE" sz="2000" b="1" dirty="0">
                <a:solidFill>
                  <a:srgbClr val="0070C0"/>
                </a:solidFill>
              </a:rPr>
              <a:t> Zweimal so groß wie die   Niederlande</a:t>
            </a:r>
          </a:p>
          <a:p>
            <a:pPr marL="342900" indent="-342900">
              <a:buAutoNum type="arabicPeriod" startAt="4"/>
            </a:pPr>
            <a:r>
              <a:rPr lang="de-DE" sz="2000" b="1" dirty="0">
                <a:solidFill>
                  <a:srgbClr val="0070C0"/>
                </a:solidFill>
              </a:rPr>
              <a:t> Aber nur halb so viele Einwohner</a:t>
            </a:r>
          </a:p>
          <a:p>
            <a:r>
              <a:rPr lang="de-DE" sz="2000" b="1" dirty="0">
                <a:solidFill>
                  <a:srgbClr val="0070C0"/>
                </a:solidFill>
              </a:rPr>
              <a:t>      (8,9 Million) </a:t>
            </a:r>
          </a:p>
          <a:p>
            <a:endParaRPr lang="de-DE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 startAt="6"/>
            </a:pPr>
            <a:r>
              <a:rPr lang="de-DE" sz="2000" b="1" dirty="0">
                <a:solidFill>
                  <a:srgbClr val="0070C0"/>
                </a:solidFill>
              </a:rPr>
              <a:t>Die Hauptstadt ist Wien</a:t>
            </a:r>
          </a:p>
          <a:p>
            <a:pPr marL="457200" indent="-457200">
              <a:buAutoNum type="arabicPeriod" startAt="6"/>
            </a:pPr>
            <a:endParaRPr lang="de-DE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 startAt="6"/>
            </a:pPr>
            <a:r>
              <a:rPr lang="de-DE" sz="2000" b="1" dirty="0">
                <a:solidFill>
                  <a:srgbClr val="0070C0"/>
                </a:solidFill>
              </a:rPr>
              <a:t>Österreich hat 9 Bundesländer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0" y="3478432"/>
            <a:ext cx="2355751" cy="27642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585" y="4342361"/>
            <a:ext cx="3780278" cy="17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14B52-C120-456E-8FEA-EDDA48FC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nl-NL" dirty="0" err="1"/>
              <a:t>Geschichte</a:t>
            </a:r>
            <a:endParaRPr lang="nl-NL" dirty="0"/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3A9C2D9F-E9E0-4D1C-BAC2-BFF90246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938409"/>
            <a:ext cx="5451627" cy="46611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0B025-AD6E-491A-9CAE-6BCDC73E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err="1"/>
              <a:t>Römische</a:t>
            </a:r>
            <a:r>
              <a:rPr lang="nl-NL" dirty="0"/>
              <a:t> Reich </a:t>
            </a:r>
            <a:r>
              <a:rPr lang="nl-NL" dirty="0" err="1"/>
              <a:t>ab</a:t>
            </a:r>
            <a:r>
              <a:rPr lang="nl-NL" dirty="0"/>
              <a:t> 15 </a:t>
            </a:r>
            <a:r>
              <a:rPr lang="nl-NL" dirty="0" err="1"/>
              <a:t>n.Chr</a:t>
            </a:r>
            <a:r>
              <a:rPr lang="nl-NL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Karl der </a:t>
            </a:r>
            <a:r>
              <a:rPr lang="nl-NL" dirty="0" err="1"/>
              <a:t>Große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Heilige </a:t>
            </a:r>
            <a:r>
              <a:rPr lang="nl-NL" dirty="0" err="1"/>
              <a:t>römische</a:t>
            </a:r>
            <a:r>
              <a:rPr lang="nl-NL" dirty="0"/>
              <a:t> Reich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Doppelmonarchie</a:t>
            </a:r>
            <a:r>
              <a:rPr lang="nl-NL" dirty="0"/>
              <a:t> </a:t>
            </a:r>
            <a:r>
              <a:rPr lang="nl-NL" dirty="0" err="1"/>
              <a:t>Österreich-Ungarn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1918 Ende Monarchie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Teil des </a:t>
            </a:r>
            <a:r>
              <a:rPr lang="nl-NL" dirty="0" err="1"/>
              <a:t>deutschen</a:t>
            </a:r>
            <a:r>
              <a:rPr lang="nl-NL" dirty="0"/>
              <a:t> Reich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Letzte</a:t>
            </a:r>
            <a:r>
              <a:rPr lang="nl-NL" dirty="0"/>
              <a:t> </a:t>
            </a:r>
            <a:r>
              <a:rPr lang="nl-NL" dirty="0" err="1"/>
              <a:t>Thronfolger</a:t>
            </a:r>
            <a:r>
              <a:rPr lang="nl-NL" dirty="0"/>
              <a:t> 2011 </a:t>
            </a:r>
            <a:r>
              <a:rPr lang="nl-NL" dirty="0" err="1"/>
              <a:t>gestorben</a:t>
            </a:r>
            <a:endParaRPr lang="nl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Liste der Länder Europas – Wikipedia">
            <a:extLst>
              <a:ext uri="{FF2B5EF4-FFF2-40B4-BE49-F238E27FC236}">
                <a16:creationId xmlns:a16="http://schemas.microsoft.com/office/drawing/2014/main" id="{AA1C660D-27C8-4A11-A000-567632FEA6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1886" y="610468"/>
            <a:ext cx="3979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000" b="1" dirty="0">
                <a:solidFill>
                  <a:srgbClr val="0070C0"/>
                </a:solidFill>
              </a:rPr>
              <a:t>60 % von Österreich ist Alpenland</a:t>
            </a:r>
          </a:p>
          <a:p>
            <a:pPr marL="342900" indent="-342900">
              <a:buFont typeface="+mj-lt"/>
              <a:buAutoNum type="arabicPeriod"/>
            </a:pPr>
            <a:endParaRPr lang="de-DE" sz="20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1" dirty="0">
                <a:solidFill>
                  <a:srgbClr val="0070C0"/>
                </a:solidFill>
              </a:rPr>
              <a:t>In Österreich sind viele Berge und Seen </a:t>
            </a:r>
          </a:p>
          <a:p>
            <a:pPr marL="342900" indent="-342900">
              <a:buFont typeface="+mj-lt"/>
              <a:buAutoNum type="arabicPeriod"/>
            </a:pPr>
            <a:endParaRPr lang="de-DE" sz="20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1" dirty="0">
                <a:solidFill>
                  <a:srgbClr val="0070C0"/>
                </a:solidFill>
              </a:rPr>
              <a:t>Der höchste Berg ist der Großglockner, 3798 Meter </a:t>
            </a:r>
          </a:p>
          <a:p>
            <a:pPr marL="342900" indent="-342900">
              <a:buFont typeface="+mj-lt"/>
              <a:buAutoNum type="arabicPeriod"/>
            </a:pPr>
            <a:endParaRPr lang="de-DE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 startAt="4"/>
            </a:pPr>
            <a:r>
              <a:rPr lang="de-DE" sz="2000" b="1" dirty="0">
                <a:solidFill>
                  <a:srgbClr val="0070C0"/>
                </a:solidFill>
              </a:rPr>
              <a:t>Österreich hat 30 Seen und viele Flüsse (Donau) </a:t>
            </a:r>
          </a:p>
          <a:p>
            <a:pPr marL="457200" indent="-457200">
              <a:buAutoNum type="arabicPeriod" startAt="4"/>
            </a:pPr>
            <a:endParaRPr lang="de-DE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 startAt="4"/>
            </a:pPr>
            <a:r>
              <a:rPr lang="de-DE" sz="2000" b="1" dirty="0">
                <a:solidFill>
                  <a:srgbClr val="0070C0"/>
                </a:solidFill>
              </a:rPr>
              <a:t>Die Sommer sind warm und im Winter liegt Schnee</a:t>
            </a:r>
          </a:p>
        </p:txBody>
      </p:sp>
      <p:pic>
        <p:nvPicPr>
          <p:cNvPr id="1026" name="Picture 2" descr="Afbeeldingsresultaten voor meren in oostenr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40" y="293914"/>
            <a:ext cx="4156350" cy="27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ten voor grossglock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10" y="3357187"/>
            <a:ext cx="35814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ten voor Tirol im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454" y="3637800"/>
            <a:ext cx="3312071" cy="18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2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01189" y="687977"/>
            <a:ext cx="802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70C0"/>
                </a:solidFill>
              </a:rPr>
              <a:t>Wofür ist Österreich bekannt? </a:t>
            </a:r>
          </a:p>
        </p:txBody>
      </p:sp>
      <p:sp>
        <p:nvSpPr>
          <p:cNvPr id="3" name="AutoShape 2" descr="Afbeeldingsresultaten voor wintersport"/>
          <p:cNvSpPr>
            <a:spLocks noChangeAspect="1" noChangeArrowheads="1"/>
          </p:cNvSpPr>
          <p:nvPr/>
        </p:nvSpPr>
        <p:spPr bwMode="auto">
          <a:xfrm>
            <a:off x="155574" y="-144463"/>
            <a:ext cx="112458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Afbeeldingsresultaten voor winter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44">
            <a:off x="8118266" y="1504141"/>
            <a:ext cx="3009920" cy="20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704353" y="3564548"/>
            <a:ext cx="155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Skifahren</a:t>
            </a:r>
            <a:r>
              <a:rPr lang="nl-NL" b="1" dirty="0"/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55574" y="3311430"/>
            <a:ext cx="28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Wolfgang Amadeus Mozart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79633" y="3374461"/>
            <a:ext cx="155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Jodeln</a:t>
            </a:r>
            <a:endParaRPr lang="nl-NL" b="1" dirty="0"/>
          </a:p>
        </p:txBody>
      </p:sp>
      <p:sp>
        <p:nvSpPr>
          <p:cNvPr id="6" name="AutoShape 8" descr="Afbeeldingsresultaten voor Moz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8" name="Picture 10" descr="Afbeeldingsresultaten voor Moz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5"/>
          <a:stretch/>
        </p:blipFill>
        <p:spPr bwMode="auto">
          <a:xfrm rot="21344013">
            <a:off x="424376" y="1526112"/>
            <a:ext cx="1914837" cy="18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Afbeeldingsresultaten voor jode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2" name="Picture 14" descr="Jodelen Techni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46" y="1579291"/>
            <a:ext cx="1795147" cy="17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Afbeeldingsresultaten voor apfelstrud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18" descr="Afbeeldingsresultaten voor apfelstrud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8" name="Picture 20" descr="Afbeeldingsresultaten voor apfelstrud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10" y="3982492"/>
            <a:ext cx="1835000" cy="1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4576354" y="4776203"/>
            <a:ext cx="144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Apfelstrudel</a:t>
            </a:r>
            <a:endParaRPr lang="nl-NL" b="1" dirty="0"/>
          </a:p>
        </p:txBody>
      </p:sp>
      <p:pic>
        <p:nvPicPr>
          <p:cNvPr id="2070" name="Picture 22" descr="Afbeeldingsresultaten voor the sound of mus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56" y="4246423"/>
            <a:ext cx="2453335" cy="15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9048342" y="4775310"/>
            <a:ext cx="15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The Sound of Music </a:t>
            </a:r>
          </a:p>
        </p:txBody>
      </p:sp>
    </p:spTree>
    <p:extLst>
      <p:ext uri="{BB962C8B-B14F-4D97-AF65-F5344CB8AC3E}">
        <p14:creationId xmlns:p14="http://schemas.microsoft.com/office/powerpoint/2010/main" val="6920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5175" y="407846"/>
            <a:ext cx="802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70C0"/>
                </a:solidFill>
              </a:rPr>
              <a:t>Wusstest du dass………… </a:t>
            </a:r>
          </a:p>
        </p:txBody>
      </p:sp>
      <p:sp>
        <p:nvSpPr>
          <p:cNvPr id="3" name="AutoShape 2" descr="Afbeeldingsresultaten voor wintersport"/>
          <p:cNvSpPr>
            <a:spLocks noChangeAspect="1" noChangeArrowheads="1"/>
          </p:cNvSpPr>
          <p:nvPr/>
        </p:nvSpPr>
        <p:spPr bwMode="auto">
          <a:xfrm>
            <a:off x="155574" y="-144463"/>
            <a:ext cx="112458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460375" y="4414771"/>
            <a:ext cx="3532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….Österreich der größte Wasserfall Europas hat?</a:t>
            </a:r>
          </a:p>
          <a:p>
            <a:r>
              <a:rPr lang="de-DE" sz="2400" b="1" dirty="0">
                <a:solidFill>
                  <a:srgbClr val="0070C0"/>
                </a:solidFill>
              </a:rPr>
              <a:t>Der </a:t>
            </a:r>
            <a:r>
              <a:rPr lang="de-DE" sz="2400" b="1" dirty="0" err="1">
                <a:solidFill>
                  <a:srgbClr val="0070C0"/>
                </a:solidFill>
              </a:rPr>
              <a:t>Krimml</a:t>
            </a:r>
            <a:r>
              <a:rPr lang="de-DE" sz="2400" b="1" dirty="0">
                <a:solidFill>
                  <a:srgbClr val="0070C0"/>
                </a:solidFill>
              </a:rPr>
              <a:t> Wasserfall </a:t>
            </a:r>
          </a:p>
          <a:p>
            <a:r>
              <a:rPr lang="de-DE" sz="2400" b="1" dirty="0">
                <a:solidFill>
                  <a:srgbClr val="0070C0"/>
                </a:solidFill>
              </a:rPr>
              <a:t>ist 380 Meter hoch </a:t>
            </a:r>
          </a:p>
        </p:txBody>
      </p:sp>
      <p:sp>
        <p:nvSpPr>
          <p:cNvPr id="6" name="AutoShape 8" descr="Afbeeldingsresultaten voor Moz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2" descr="Afbeeldingsresultaten voor jode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6" descr="Afbeeldingsresultaten voor apfelstrud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2" descr="Afbeeldingsresultaten voor krimml watervallen wasserfal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0" name="Picture 8" descr="De bronafbeelding bekij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/>
          <a:stretch/>
        </p:blipFill>
        <p:spPr bwMode="auto">
          <a:xfrm>
            <a:off x="765175" y="1527343"/>
            <a:ext cx="2819806" cy="26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ten voor knecht Kram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11" y="1177287"/>
            <a:ext cx="2396036" cy="30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4311741" y="4294318"/>
            <a:ext cx="3532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…. In Österreich auch der Nikolaus kommt? Er kommt am 6. Dezember und bringt seinen Knecht Krampus mit 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8163107" y="3831706"/>
            <a:ext cx="353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….Österreich den ältesten Zoo der Welt hat?</a:t>
            </a:r>
          </a:p>
          <a:p>
            <a:r>
              <a:rPr lang="de-DE" sz="2400" b="1" dirty="0">
                <a:solidFill>
                  <a:srgbClr val="0070C0"/>
                </a:solidFill>
              </a:rPr>
              <a:t>Zoo Schönbrunn in Wien </a:t>
            </a:r>
          </a:p>
        </p:txBody>
      </p:sp>
      <p:pic>
        <p:nvPicPr>
          <p:cNvPr id="3084" name="Picture 12" descr="Afbeeldingsresultaten voor tiergarten schönbru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73" y="1177287"/>
            <a:ext cx="3884899" cy="24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58117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0C64EE1470E48B98D0416A03858BC" ma:contentTypeVersion="18" ma:contentTypeDescription="Een nieuw document maken." ma:contentTypeScope="" ma:versionID="32942a53b2b5b03d8e034f3193258c74">
  <xsd:schema xmlns:xsd="http://www.w3.org/2001/XMLSchema" xmlns:xs="http://www.w3.org/2001/XMLSchema" xmlns:p="http://schemas.microsoft.com/office/2006/metadata/properties" xmlns:ns1="http://schemas.microsoft.com/sharepoint/v3" xmlns:ns2="816fcaf9-f180-47fd-9c21-db0260fa70ac" xmlns:ns3="30cae3ed-349d-470f-9c31-4bfef4fe7dac" targetNamespace="http://schemas.microsoft.com/office/2006/metadata/properties" ma:root="true" ma:fieldsID="9bceae49747896473db884ebcf3fc1e5" ns1:_="" ns2:_="" ns3:_="">
    <xsd:import namespace="http://schemas.microsoft.com/sharepoint/v3"/>
    <xsd:import namespace="816fcaf9-f180-47fd-9c21-db0260fa70ac"/>
    <xsd:import namespace="30cae3ed-349d-470f-9c31-4bfef4fe7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fcaf9-f180-47fd-9c21-db0260fa7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229ee27-d777-417d-abe4-2dc6b9d333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ae3ed-349d-470f-9c31-4bfef4fe7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3b9f62-091a-4a69-978e-2f1152b10028}" ma:internalName="TaxCatchAll" ma:showField="CatchAllData" ma:web="30cae3ed-349d-470f-9c31-4bfef4fe7d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82736-F3B6-4134-8D32-12B2DB304800}"/>
</file>

<file path=customXml/itemProps2.xml><?xml version="1.0" encoding="utf-8"?>
<ds:datastoreItem xmlns:ds="http://schemas.openxmlformats.org/officeDocument/2006/customXml" ds:itemID="{AE14CE1B-7461-4084-A99E-0CDEEC366011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182</Words>
  <Application>Microsoft Office PowerPoint</Application>
  <PresentationFormat>Breedbeeld</PresentationFormat>
  <Paragraphs>45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Terugblik</vt:lpstr>
      <vt:lpstr>Österreich </vt:lpstr>
      <vt:lpstr>PowerPoint-presentatie</vt:lpstr>
      <vt:lpstr>Geschichte</vt:lpstr>
      <vt:lpstr>PowerPoint-presentatie</vt:lpstr>
      <vt:lpstr>PowerPoint-presentatie</vt:lpstr>
      <vt:lpstr>PowerPoint-presentatie</vt:lpstr>
    </vt:vector>
  </TitlesOfParts>
  <Company>Ons Middelbaar Onderwijs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Österreich</dc:title>
  <dc:creator>DNS Leenlaptop</dc:creator>
  <cp:lastModifiedBy>Sjors Meeuws</cp:lastModifiedBy>
  <cp:revision>9</cp:revision>
  <dcterms:created xsi:type="dcterms:W3CDTF">2022-04-12T11:32:45Z</dcterms:created>
  <dcterms:modified xsi:type="dcterms:W3CDTF">2022-04-21T07:38:13Z</dcterms:modified>
</cp:coreProperties>
</file>